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6" r:id="rId4"/>
    <p:sldId id="257" r:id="rId5"/>
    <p:sldId id="276" r:id="rId6"/>
    <p:sldId id="275" r:id="rId7"/>
    <p:sldId id="258" r:id="rId8"/>
    <p:sldId id="259" r:id="rId9"/>
    <p:sldId id="260" r:id="rId10"/>
    <p:sldId id="261" r:id="rId11"/>
    <p:sldId id="262" r:id="rId12"/>
    <p:sldId id="263" r:id="rId13"/>
    <p:sldId id="271" r:id="rId14"/>
    <p:sldId id="270" r:id="rId15"/>
    <p:sldId id="265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96F16A-4B86-4FDC-BD5A-B020DD5F92D7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DE9E47-653A-4DD1-9097-6514E892FF7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Training Policy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GROUP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smtClean="0">
                <a:latin typeface="+mj-lt"/>
              </a:rPr>
              <a:t> 5</a:t>
            </a:r>
            <a:endParaRPr lang="en-US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Role of Ministries/Departments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Appoint a Training Manager </a:t>
            </a:r>
            <a:r>
              <a:rPr lang="en-US" dirty="0" smtClean="0"/>
              <a:t>as the </a:t>
            </a:r>
            <a:r>
              <a:rPr lang="en-US" dirty="0"/>
              <a:t>Nodal Person for implementation of the training</a:t>
            </a:r>
          </a:p>
          <a:p>
            <a:r>
              <a:rPr lang="en-US" dirty="0" smtClean="0"/>
              <a:t>Create </a:t>
            </a:r>
            <a:r>
              <a:rPr lang="en-US" dirty="0"/>
              <a:t>a Training Cell with HR and Capacity Building Professionals to assist the Training </a:t>
            </a:r>
            <a:r>
              <a:rPr lang="en-US" dirty="0" smtClean="0"/>
              <a:t>Manager</a:t>
            </a:r>
            <a:endParaRPr lang="en-US" dirty="0"/>
          </a:p>
          <a:p>
            <a:r>
              <a:rPr lang="en-US" dirty="0" smtClean="0"/>
              <a:t>Classify </a:t>
            </a:r>
            <a:r>
              <a:rPr lang="en-US" dirty="0"/>
              <a:t>all posts with a clear job description and competencies </a:t>
            </a:r>
            <a:r>
              <a:rPr lang="en-US" dirty="0" smtClean="0"/>
              <a:t>required</a:t>
            </a:r>
            <a:endParaRPr lang="en-US" dirty="0"/>
          </a:p>
          <a:p>
            <a:r>
              <a:rPr lang="en-US" dirty="0" smtClean="0"/>
              <a:t>Develop </a:t>
            </a:r>
            <a:r>
              <a:rPr lang="en-US" dirty="0"/>
              <a:t>Cadre Training Plans (CTPs), based on the competencies required and training </a:t>
            </a:r>
            <a:r>
              <a:rPr lang="en-US" dirty="0" smtClean="0"/>
              <a:t>needs</a:t>
            </a:r>
          </a:p>
          <a:p>
            <a:r>
              <a:rPr lang="en-US" dirty="0" smtClean="0"/>
              <a:t>Link </a:t>
            </a:r>
            <a:r>
              <a:rPr lang="en-US" dirty="0"/>
              <a:t>the training and development of competencies of individuals to their career progression </a:t>
            </a:r>
          </a:p>
          <a:p>
            <a:r>
              <a:rPr lang="en-US" dirty="0" smtClean="0"/>
              <a:t>Ensure </a:t>
            </a:r>
            <a:r>
              <a:rPr lang="en-US" dirty="0"/>
              <a:t>that any non‐training interventions that need to accompany training interventions are </a:t>
            </a:r>
            <a:r>
              <a:rPr lang="en-US" dirty="0" smtClean="0"/>
              <a:t>also taken </a:t>
            </a:r>
            <a:r>
              <a:rPr lang="en-US" dirty="0"/>
              <a:t>up </a:t>
            </a:r>
            <a:r>
              <a:rPr lang="en-US" dirty="0" smtClean="0"/>
              <a:t>suitably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 of Training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Have </a:t>
            </a:r>
            <a:r>
              <a:rPr lang="en-US" dirty="0"/>
              <a:t>the requisite staff, infrastructure and finances to perform their functions;</a:t>
            </a:r>
          </a:p>
          <a:p>
            <a:r>
              <a:rPr lang="en-US" dirty="0" smtClean="0"/>
              <a:t>Move </a:t>
            </a:r>
            <a:r>
              <a:rPr lang="en-US" dirty="0"/>
              <a:t>to becoming models of excellence in the quality of the training they impart and as learning</a:t>
            </a:r>
          </a:p>
          <a:p>
            <a:r>
              <a:rPr lang="en-US" dirty="0" smtClean="0"/>
              <a:t>organizations </a:t>
            </a:r>
            <a:r>
              <a:rPr lang="en-US" dirty="0"/>
              <a:t>through a process of self‐assessment and </a:t>
            </a:r>
            <a:r>
              <a:rPr lang="en-US" dirty="0" smtClean="0"/>
              <a:t>bench‐marking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technical assistance and advice in preparation of annual training plans for </a:t>
            </a:r>
            <a:r>
              <a:rPr lang="en-US" dirty="0" smtClean="0"/>
              <a:t>the Ministry and </a:t>
            </a:r>
            <a:r>
              <a:rPr lang="en-US" dirty="0"/>
              <a:t>in outsourcing </a:t>
            </a:r>
            <a:r>
              <a:rPr lang="en-US" dirty="0" smtClean="0"/>
              <a:t>training</a:t>
            </a:r>
            <a:endParaRPr lang="en-US" dirty="0"/>
          </a:p>
          <a:p>
            <a:r>
              <a:rPr lang="en-US" dirty="0" smtClean="0"/>
              <a:t>Play </a:t>
            </a:r>
            <a:r>
              <a:rPr lang="en-US" dirty="0"/>
              <a:t>a key role in assisting the Ministries/Departments in the process of shifting to a </a:t>
            </a:r>
            <a:r>
              <a:rPr lang="en-US" dirty="0" smtClean="0"/>
              <a:t>competency based‐framework </a:t>
            </a:r>
            <a:r>
              <a:rPr lang="en-US" dirty="0"/>
              <a:t>for training (as applicable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Ministry/Department/Organization shall provide adequate </a:t>
            </a:r>
            <a:r>
              <a:rPr lang="en-US" dirty="0" smtClean="0"/>
              <a:t>funding.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Recommends </a:t>
            </a:r>
            <a:r>
              <a:rPr lang="en-US" dirty="0" smtClean="0"/>
              <a:t>moving </a:t>
            </a:r>
            <a:r>
              <a:rPr lang="en-US" dirty="0"/>
              <a:t>to a competency‐based </a:t>
            </a:r>
            <a:r>
              <a:rPr lang="en-US" dirty="0" smtClean="0"/>
              <a:t>system wherein each </a:t>
            </a:r>
            <a:r>
              <a:rPr lang="en-US" dirty="0" smtClean="0"/>
              <a:t>Ministry/Department/Organization should set </a:t>
            </a:r>
            <a:r>
              <a:rPr lang="en-US" dirty="0"/>
              <a:t>aside at least </a:t>
            </a:r>
            <a:r>
              <a:rPr lang="en-US" dirty="0" smtClean="0"/>
              <a:t>2.5% of </a:t>
            </a:r>
            <a:r>
              <a:rPr lang="en-US" dirty="0"/>
              <a:t>its salary budget for </a:t>
            </a:r>
            <a:r>
              <a:rPr lang="en-US" dirty="0" smtClean="0"/>
              <a:t>training.</a:t>
            </a:r>
          </a:p>
          <a:p>
            <a:pPr>
              <a:buNone/>
            </a:pPr>
            <a:endParaRPr lang="en-US" dirty="0" smtClean="0"/>
          </a:p>
          <a:p>
            <a:r>
              <a:rPr lang="en-IN" dirty="0" smtClean="0"/>
              <a:t>Adequate funds for </a:t>
            </a:r>
            <a:r>
              <a:rPr lang="en-IN" dirty="0" smtClean="0"/>
              <a:t>Domestic Funding for Foreign Training (DFFT) Scheme.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Good in this Policy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4302920"/>
          </a:xfrm>
        </p:spPr>
        <p:txBody>
          <a:bodyPr/>
          <a:lstStyle/>
          <a:p>
            <a:r>
              <a:rPr lang="en-US" dirty="0" smtClean="0"/>
              <a:t>Scaling up of activities like JNNURM, MGNREGP,  NRHM,SSA etc by ministries.</a:t>
            </a:r>
          </a:p>
          <a:p>
            <a:r>
              <a:rPr lang="en-US" dirty="0" smtClean="0"/>
              <a:t>Field attachments of officers in Gram </a:t>
            </a:r>
            <a:r>
              <a:rPr lang="en-US" dirty="0" err="1" smtClean="0"/>
              <a:t>Panchayats</a:t>
            </a:r>
            <a:r>
              <a:rPr lang="en-US" dirty="0" smtClean="0"/>
              <a:t> / Municipalities to familiarize with grassroots institutions.</a:t>
            </a:r>
          </a:p>
          <a:p>
            <a:r>
              <a:rPr lang="en-US" dirty="0" smtClean="0"/>
              <a:t>To conduct field studies and research work.</a:t>
            </a:r>
          </a:p>
        </p:txBody>
      </p:sp>
      <p:pic>
        <p:nvPicPr>
          <p:cNvPr id="7" name="Content Placeholder 6" descr="C:\Users\LG\Pictures\image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42672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Good 			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4302920"/>
          </a:xfrm>
        </p:spPr>
        <p:txBody>
          <a:bodyPr/>
          <a:lstStyle/>
          <a:p>
            <a:r>
              <a:rPr lang="en-US" dirty="0" smtClean="0"/>
              <a:t>Training on ethics and values in public governance.</a:t>
            </a:r>
          </a:p>
          <a:p>
            <a:r>
              <a:rPr lang="en-US" dirty="0" smtClean="0"/>
              <a:t>Distance and e-learning education.</a:t>
            </a:r>
          </a:p>
          <a:p>
            <a:r>
              <a:rPr lang="en-US" dirty="0" smtClean="0"/>
              <a:t>Networking with other International Institutions.</a:t>
            </a:r>
          </a:p>
          <a:p>
            <a:r>
              <a:rPr lang="en-US" dirty="0" smtClean="0"/>
              <a:t>Behavioral training and empathy for senior citizens, SCs, STs and Minorities.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pic>
        <p:nvPicPr>
          <p:cNvPr id="7" name="Picture 7" descr="C:\Users\LG\Pictures\image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93" y="3962400"/>
            <a:ext cx="4250448" cy="2667000"/>
          </a:xfrm>
          <a:prstGeom prst="rect">
            <a:avLst/>
          </a:prstGeom>
          <a:noFill/>
        </p:spPr>
      </p:pic>
      <p:pic>
        <p:nvPicPr>
          <p:cNvPr id="8" name="Picture 5" descr="C:\Users\LG\Pictures\businessteam_5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828800"/>
            <a:ext cx="42672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Merits of the Policy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builds competencies and skills at each level of Civil Services.</a:t>
            </a:r>
          </a:p>
          <a:p>
            <a:r>
              <a:rPr lang="en-US" dirty="0"/>
              <a:t>It enhances professional knowledge and skills needed for better performance of individual and </a:t>
            </a:r>
            <a:r>
              <a:rPr lang="en-US" dirty="0" smtClean="0"/>
              <a:t>organization.</a:t>
            </a:r>
            <a:endParaRPr lang="en-US" dirty="0"/>
          </a:p>
          <a:p>
            <a:r>
              <a:rPr lang="en-US" dirty="0"/>
              <a:t>It promotes better understanding of professional requirements as well as sensitizes to professional, socio-economic and political environment in which work is </a:t>
            </a:r>
            <a:r>
              <a:rPr lang="en-US" dirty="0" smtClean="0"/>
              <a:t>done</a:t>
            </a:r>
            <a:r>
              <a:rPr lang="en-IN" dirty="0" smtClean="0"/>
              <a:t>.</a:t>
            </a:r>
          </a:p>
          <a:p>
            <a:r>
              <a:rPr lang="en-IN" dirty="0" smtClean="0"/>
              <a:t>Encourages foreign training for better exposure and latest inputs.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Demerits of the Policy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Ambiguity in how activities would be scaled up in various schemes.</a:t>
            </a:r>
          </a:p>
          <a:p>
            <a:r>
              <a:rPr lang="en-IN" dirty="0" smtClean="0"/>
              <a:t>The issue of whether an individual has the necessary competency to be able to perform the functions of the post has not been addressed.</a:t>
            </a:r>
          </a:p>
          <a:p>
            <a:r>
              <a:rPr lang="en-IN" dirty="0" smtClean="0"/>
              <a:t>Monitoring the qualitative progress of individual performance is inadequately addressed.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7807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Implementation 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National Training Council to be chaired by Minister, Ministry of Personnel, Public grievances and Pensions to be constituted.</a:t>
            </a:r>
          </a:p>
          <a:p>
            <a:r>
              <a:rPr lang="en-US" dirty="0" smtClean="0"/>
              <a:t>For monitoring and implementation of NTP a committee has been proposed, which will meet biannually.</a:t>
            </a:r>
          </a:p>
          <a:p>
            <a:r>
              <a:rPr lang="en-US" dirty="0" smtClean="0"/>
              <a:t>To amplify and facilitate implementation, the training division of </a:t>
            </a:r>
            <a:r>
              <a:rPr lang="en-US" dirty="0" err="1" smtClean="0"/>
              <a:t>DoPT</a:t>
            </a:r>
            <a:r>
              <a:rPr lang="en-US" dirty="0" smtClean="0"/>
              <a:t> shall be the nodal agency.</a:t>
            </a:r>
          </a:p>
          <a:p>
            <a:r>
              <a:rPr lang="en-US" dirty="0" smtClean="0"/>
              <a:t>The activities include the development of competency framework.</a:t>
            </a:r>
          </a:p>
          <a:p>
            <a:r>
              <a:rPr lang="en-US" dirty="0" smtClean="0"/>
              <a:t>Capacity building for national flagship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Distance and E-learning.</a:t>
            </a:r>
          </a:p>
          <a:p>
            <a:r>
              <a:rPr lang="en-US" dirty="0" smtClean="0"/>
              <a:t>Capacity building in states.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726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International </a:t>
            </a:r>
            <a:r>
              <a:rPr lang="en-US" b="1" dirty="0" smtClean="0"/>
              <a:t>perspective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</a:t>
            </a:r>
            <a:r>
              <a:rPr lang="en-US" dirty="0" smtClean="0"/>
              <a:t>training </a:t>
            </a:r>
            <a:r>
              <a:rPr lang="en-US" dirty="0" smtClean="0"/>
              <a:t>is crucial in order to see a broader global context in both policy formation as well as international best practices.</a:t>
            </a:r>
            <a:endParaRPr lang="en-US" dirty="0" smtClean="0"/>
          </a:p>
          <a:p>
            <a:r>
              <a:rPr lang="en-US" dirty="0" smtClean="0"/>
              <a:t>Since 2001, </a:t>
            </a:r>
            <a:r>
              <a:rPr lang="en-US" dirty="0" smtClean="0"/>
              <a:t>the scheme of domestic funding for foreign </a:t>
            </a:r>
            <a:r>
              <a:rPr lang="en-US" dirty="0" smtClean="0"/>
              <a:t>training (DFFT</a:t>
            </a:r>
            <a:r>
              <a:rPr lang="en-US" dirty="0" smtClean="0"/>
              <a:t>) has become the main source under which officers are now sent for foreign training.</a:t>
            </a:r>
          </a:p>
          <a:p>
            <a:r>
              <a:rPr lang="en-US" dirty="0" smtClean="0"/>
              <a:t>Similar </a:t>
            </a:r>
            <a:r>
              <a:rPr lang="en-US" dirty="0" smtClean="0"/>
              <a:t>schemes catering </a:t>
            </a:r>
            <a:r>
              <a:rPr lang="en-US" dirty="0" smtClean="0"/>
              <a:t>to both short-term </a:t>
            </a:r>
            <a:r>
              <a:rPr lang="en-US" dirty="0" smtClean="0"/>
              <a:t>and </a:t>
            </a:r>
            <a:r>
              <a:rPr lang="en-US" dirty="0" smtClean="0"/>
              <a:t>long-term </a:t>
            </a:r>
            <a:r>
              <a:rPr lang="en-US" dirty="0" smtClean="0"/>
              <a:t>needs on specialized subject are under discussion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773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Afterthoughts and Conclusion</a:t>
            </a:r>
            <a:endParaRPr lang="en-US" b="1" dirty="0"/>
          </a:p>
        </p:txBody>
      </p:sp>
      <p:pic>
        <p:nvPicPr>
          <p:cNvPr id="4" name="Content Placeholder 3" descr="lightbulb[2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828800"/>
            <a:ext cx="5867400" cy="462791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Members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Ms</a:t>
            </a:r>
            <a:r>
              <a:rPr lang="en-US" dirty="0" smtClean="0"/>
              <a:t> </a:t>
            </a:r>
            <a:r>
              <a:rPr lang="en-US" dirty="0" err="1" smtClean="0"/>
              <a:t>Pallavi</a:t>
            </a:r>
            <a:r>
              <a:rPr lang="en-US" dirty="0" smtClean="0"/>
              <a:t> Gupta(GC)</a:t>
            </a:r>
          </a:p>
          <a:p>
            <a:r>
              <a:rPr lang="en-US" dirty="0" err="1" smtClean="0"/>
              <a:t>Ms</a:t>
            </a:r>
            <a:r>
              <a:rPr lang="en-US" dirty="0" smtClean="0"/>
              <a:t> </a:t>
            </a:r>
            <a:r>
              <a:rPr lang="en-US" dirty="0" err="1" smtClean="0"/>
              <a:t>Vimla</a:t>
            </a:r>
            <a:r>
              <a:rPr lang="en-US" dirty="0" smtClean="0"/>
              <a:t> </a:t>
            </a:r>
            <a:r>
              <a:rPr lang="en-US" dirty="0" err="1" smtClean="0"/>
              <a:t>Nawaria</a:t>
            </a:r>
            <a:endParaRPr lang="en-US" dirty="0" smtClean="0"/>
          </a:p>
          <a:p>
            <a:r>
              <a:rPr lang="en-US" dirty="0" smtClean="0"/>
              <a:t>Ms </a:t>
            </a:r>
            <a:r>
              <a:rPr lang="en-US" dirty="0" err="1" smtClean="0"/>
              <a:t>Lal</a:t>
            </a:r>
            <a:r>
              <a:rPr lang="en-US" dirty="0" err="1" smtClean="0"/>
              <a:t>r</a:t>
            </a:r>
            <a:r>
              <a:rPr lang="en-US" dirty="0" err="1" smtClean="0"/>
              <a:t>amdin</a:t>
            </a:r>
            <a:r>
              <a:rPr lang="en-US" dirty="0" err="1" smtClean="0"/>
              <a:t>p</a:t>
            </a:r>
            <a:r>
              <a:rPr lang="en-US" dirty="0" err="1" smtClean="0"/>
              <a:t>uii</a:t>
            </a:r>
            <a:endParaRPr lang="en-US" dirty="0" smtClean="0"/>
          </a:p>
          <a:p>
            <a:r>
              <a:rPr lang="en-US" dirty="0" err="1" smtClean="0"/>
              <a:t>Ms</a:t>
            </a:r>
            <a:r>
              <a:rPr lang="en-US" dirty="0" smtClean="0"/>
              <a:t> </a:t>
            </a:r>
            <a:r>
              <a:rPr lang="en-US" dirty="0" err="1" smtClean="0"/>
              <a:t>Sweta</a:t>
            </a:r>
            <a:r>
              <a:rPr lang="en-US" dirty="0" smtClean="0"/>
              <a:t> </a:t>
            </a:r>
            <a:r>
              <a:rPr lang="en-US" dirty="0" err="1" smtClean="0"/>
              <a:t>Satya</a:t>
            </a:r>
            <a:endParaRPr lang="en-US" dirty="0" smtClean="0"/>
          </a:p>
          <a:p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Raghav</a:t>
            </a:r>
            <a:r>
              <a:rPr lang="en-US" dirty="0" smtClean="0"/>
              <a:t> Gupta</a:t>
            </a:r>
          </a:p>
          <a:p>
            <a:r>
              <a:rPr lang="en-IN" dirty="0" err="1"/>
              <a:t>Sh</a:t>
            </a:r>
            <a:r>
              <a:rPr lang="en-IN" dirty="0"/>
              <a:t> </a:t>
            </a:r>
            <a:r>
              <a:rPr lang="en-IN" dirty="0" err="1"/>
              <a:t>Bhandaru</a:t>
            </a:r>
            <a:r>
              <a:rPr lang="en-IN" dirty="0"/>
              <a:t> </a:t>
            </a:r>
            <a:r>
              <a:rPr lang="en-IN" dirty="0" err="1"/>
              <a:t>Ratna</a:t>
            </a:r>
            <a:r>
              <a:rPr lang="en-IN" dirty="0"/>
              <a:t> </a:t>
            </a:r>
            <a:r>
              <a:rPr lang="en-IN" dirty="0" smtClean="0"/>
              <a:t>Kishore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 err="1" smtClean="0"/>
              <a:t>Sh</a:t>
            </a:r>
            <a:r>
              <a:rPr lang="en-IN" dirty="0" smtClean="0"/>
              <a:t> </a:t>
            </a:r>
            <a:r>
              <a:rPr lang="en-IN" dirty="0" err="1" smtClean="0"/>
              <a:t>Shreemant</a:t>
            </a:r>
            <a:r>
              <a:rPr lang="en-IN" dirty="0" smtClean="0"/>
              <a:t> </a:t>
            </a:r>
            <a:r>
              <a:rPr lang="en-IN" dirty="0" err="1" smtClean="0"/>
              <a:t>kumar</a:t>
            </a:r>
            <a:endParaRPr lang="en-IN" dirty="0" smtClean="0"/>
          </a:p>
          <a:p>
            <a:r>
              <a:rPr lang="en-IN" dirty="0" smtClean="0"/>
              <a:t>Ms </a:t>
            </a:r>
            <a:r>
              <a:rPr lang="en-IN" dirty="0" err="1" smtClean="0"/>
              <a:t>Vanashree</a:t>
            </a:r>
            <a:r>
              <a:rPr lang="en-IN" dirty="0" smtClean="0"/>
              <a:t> H</a:t>
            </a:r>
          </a:p>
          <a:p>
            <a:r>
              <a:rPr lang="en-IN" dirty="0" smtClean="0"/>
              <a:t>Ms </a:t>
            </a:r>
            <a:r>
              <a:rPr lang="en-IN" dirty="0" err="1" smtClean="0"/>
              <a:t>Gunjan</a:t>
            </a:r>
            <a:r>
              <a:rPr lang="en-IN" dirty="0" smtClean="0"/>
              <a:t> </a:t>
            </a:r>
            <a:r>
              <a:rPr lang="en-IN" dirty="0" err="1" smtClean="0"/>
              <a:t>Vaish</a:t>
            </a:r>
            <a:endParaRPr lang="en-IN" dirty="0" smtClean="0"/>
          </a:p>
          <a:p>
            <a:r>
              <a:rPr lang="en-IN" dirty="0" smtClean="0"/>
              <a:t>Mr Rajesh Kumar</a:t>
            </a:r>
          </a:p>
          <a:p>
            <a:r>
              <a:rPr lang="en-IN" dirty="0" smtClean="0"/>
              <a:t>Sh. </a:t>
            </a:r>
            <a:r>
              <a:rPr lang="en-IN" dirty="0" err="1" smtClean="0"/>
              <a:t>Amresh</a:t>
            </a:r>
            <a:r>
              <a:rPr lang="en-IN" dirty="0" smtClean="0"/>
              <a:t> B. Pal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National Training Policy, 2012</a:t>
            </a:r>
            <a:endParaRPr lang="en-IN" b="1" dirty="0"/>
          </a:p>
        </p:txBody>
      </p:sp>
      <p:pic>
        <p:nvPicPr>
          <p:cNvPr id="1026" name="Picture 2" descr="C:\Users\LG\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8793" y="1981200"/>
            <a:ext cx="3284205" cy="1981200"/>
          </a:xfrm>
          <a:prstGeom prst="rect">
            <a:avLst/>
          </a:prstGeom>
          <a:noFill/>
        </p:spPr>
      </p:pic>
      <p:pic>
        <p:nvPicPr>
          <p:cNvPr id="1027" name="Picture 3" descr="C:\Users\LG\Pictures\vendtrai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35" y="2362200"/>
            <a:ext cx="3971466" cy="4114800"/>
          </a:xfrm>
          <a:prstGeom prst="rect">
            <a:avLst/>
          </a:prstGeom>
          <a:noFill/>
        </p:spPr>
      </p:pic>
      <p:pic>
        <p:nvPicPr>
          <p:cNvPr id="1028" name="Picture 4" descr="C:\Users\LG\Pictures\training%20sessions%20Valjev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6136" y="4343400"/>
            <a:ext cx="3909264" cy="21350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Training Policy – issued in April 1996 - </a:t>
            </a:r>
            <a:r>
              <a:rPr lang="en-US" dirty="0"/>
              <a:t>development of the human resources of the </a:t>
            </a:r>
            <a:r>
              <a:rPr lang="en-US" dirty="0" smtClean="0"/>
              <a:t>Government.</a:t>
            </a:r>
          </a:p>
          <a:p>
            <a:r>
              <a:rPr lang="en-US" dirty="0" smtClean="0"/>
              <a:t>Following changes of liberalization and decentralization.</a:t>
            </a:r>
          </a:p>
          <a:p>
            <a:r>
              <a:rPr lang="en-US" dirty="0" smtClean="0"/>
              <a:t>Consequent change in Human Resources Management of the Government necessitated new Policy.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Stakeholders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398520"/>
          </a:xfrm>
        </p:spPr>
        <p:txBody>
          <a:bodyPr/>
          <a:lstStyle/>
          <a:p>
            <a:pPr lvl="0">
              <a:buNone/>
            </a:pPr>
            <a:r>
              <a:rPr lang="en-US" sz="3600" dirty="0" smtClean="0"/>
              <a:t>1. Primary </a:t>
            </a:r>
            <a:r>
              <a:rPr lang="en-US" sz="3600" dirty="0"/>
              <a:t>stakeholders</a:t>
            </a:r>
          </a:p>
          <a:p>
            <a:pPr lvl="0"/>
            <a:r>
              <a:rPr lang="en-US" dirty="0"/>
              <a:t>Citizens of the country as a whole in various roles.</a:t>
            </a:r>
          </a:p>
          <a:p>
            <a:pPr lvl="0"/>
            <a:r>
              <a:rPr lang="en-US" dirty="0"/>
              <a:t>Vulnerable sections of the society-differently abled, senior citizens, SCs, STs and minorities. </a:t>
            </a:r>
          </a:p>
          <a:p>
            <a:pPr lvl="0"/>
            <a:r>
              <a:rPr lang="en-US" dirty="0"/>
              <a:t>Functionaries of </a:t>
            </a:r>
            <a:r>
              <a:rPr lang="en-US" dirty="0" err="1"/>
              <a:t>Panchayati</a:t>
            </a:r>
            <a:r>
              <a:rPr lang="en-US" dirty="0"/>
              <a:t> Raj Institutions.</a:t>
            </a:r>
          </a:p>
          <a:p>
            <a:pPr lvl="0"/>
            <a:r>
              <a:rPr lang="en-US" dirty="0"/>
              <a:t>Functionaries of Urban Local Bodies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55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None/>
            </a:pPr>
            <a:r>
              <a:rPr lang="en-US" sz="3900" dirty="0" smtClean="0"/>
              <a:t>2. Secondary stakeholders</a:t>
            </a:r>
          </a:p>
          <a:p>
            <a:pPr lvl="0"/>
            <a:r>
              <a:rPr lang="en-US" dirty="0" smtClean="0"/>
              <a:t>Ministry of Personnel, Public Grievances and Pensions, Department of Personnel &amp; Training (Training Division)</a:t>
            </a:r>
          </a:p>
          <a:p>
            <a:pPr lvl="0"/>
            <a:r>
              <a:rPr lang="en-US" dirty="0" smtClean="0"/>
              <a:t>All Ministries/Departments/Organizations of Government of India providing training and funding to new entrants and to the existing cadres of civil service.</a:t>
            </a:r>
          </a:p>
          <a:p>
            <a:pPr lvl="0"/>
            <a:r>
              <a:rPr lang="en-US" dirty="0" smtClean="0"/>
              <a:t>Training Institutions imparting core skills to equip the civil servants for strengthening the institutional mechanism.</a:t>
            </a:r>
          </a:p>
          <a:p>
            <a:pPr lvl="0"/>
            <a:r>
              <a:rPr lang="en-US" dirty="0" smtClean="0"/>
              <a:t>All civil servants of the country from the lowest level to the highest level functionaries.</a:t>
            </a:r>
          </a:p>
        </p:txBody>
      </p:sp>
    </p:spTree>
    <p:extLst>
      <p:ext uri="{BB962C8B-B14F-4D97-AF65-F5344CB8AC3E}">
        <p14:creationId xmlns:p14="http://schemas.microsoft.com/office/powerpoint/2010/main" xmlns="" val="41333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Drawbacks of Old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ocus </a:t>
            </a:r>
            <a:r>
              <a:rPr lang="en-US" dirty="0"/>
              <a:t>largely on </a:t>
            </a:r>
            <a:r>
              <a:rPr lang="en-US" dirty="0" smtClean="0"/>
              <a:t>rules and procedures </a:t>
            </a:r>
            <a:r>
              <a:rPr lang="en-US" dirty="0"/>
              <a:t>governing the recruitment, retention and career development of the civil service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Major focus on training of higher civil services </a:t>
            </a:r>
          </a:p>
          <a:p>
            <a:r>
              <a:rPr lang="en-US" dirty="0" smtClean="0"/>
              <a:t>Non recognition of importance of training of Group B and Group C employees</a:t>
            </a:r>
          </a:p>
          <a:p>
            <a:r>
              <a:rPr lang="en-US" dirty="0" smtClean="0"/>
              <a:t>No focus on ensuring competency of individual performing a particular job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of New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develop a professional, impartial and efficient civil service that </a:t>
            </a:r>
            <a:r>
              <a:rPr lang="en-US" dirty="0" smtClean="0"/>
              <a:t>is responsive </a:t>
            </a:r>
            <a:r>
              <a:rPr lang="en-US" dirty="0"/>
              <a:t>to the needs of the </a:t>
            </a:r>
            <a:r>
              <a:rPr lang="en-US" dirty="0" smtClean="0"/>
              <a:t>citizens.</a:t>
            </a:r>
          </a:p>
          <a:p>
            <a:r>
              <a:rPr lang="en-US" dirty="0" smtClean="0"/>
              <a:t>To ensure that all levels of civil services are given adequate attention.</a:t>
            </a:r>
          </a:p>
          <a:p>
            <a:r>
              <a:rPr lang="en-US" dirty="0" smtClean="0"/>
              <a:t>To impart requisite knowledge, skills and attitude for effective performance.</a:t>
            </a:r>
          </a:p>
          <a:p>
            <a:r>
              <a:rPr lang="en-US" dirty="0" smtClean="0"/>
              <a:t>Actual improvement in the overall performance of civil servants.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Training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equip </a:t>
            </a:r>
            <a:r>
              <a:rPr lang="en-US" dirty="0" smtClean="0"/>
              <a:t>civil servants </a:t>
            </a:r>
            <a:r>
              <a:rPr lang="en-US" dirty="0"/>
              <a:t>with the competencies for their current </a:t>
            </a:r>
            <a:r>
              <a:rPr lang="en-US" dirty="0" smtClean="0"/>
              <a:t>or future </a:t>
            </a:r>
            <a:r>
              <a:rPr lang="en-US" dirty="0"/>
              <a:t>jobs. Such training will be imparted:</a:t>
            </a:r>
          </a:p>
          <a:p>
            <a:pPr lvl="1"/>
            <a:r>
              <a:rPr lang="en-US" dirty="0"/>
              <a:t>(a) At the time of their entry into service, and</a:t>
            </a:r>
          </a:p>
          <a:p>
            <a:pPr lvl="1"/>
            <a:r>
              <a:rPr lang="en-US" dirty="0"/>
              <a:t>(b) At appropriate intervals in the course of their careers.</a:t>
            </a:r>
          </a:p>
          <a:p>
            <a:r>
              <a:rPr lang="en-US" dirty="0" smtClean="0"/>
              <a:t>Training for </a:t>
            </a:r>
            <a:r>
              <a:rPr lang="en-US" dirty="0"/>
              <a:t>all civil servants from the lowest level functionaries to </a:t>
            </a:r>
            <a:r>
              <a:rPr lang="en-US" dirty="0" smtClean="0"/>
              <a:t>the highest </a:t>
            </a:r>
            <a:r>
              <a:rPr lang="en-US" dirty="0"/>
              <a:t>levels.</a:t>
            </a:r>
          </a:p>
          <a:p>
            <a:r>
              <a:rPr lang="en-US" dirty="0" smtClean="0"/>
              <a:t>Opportunities </a:t>
            </a:r>
            <a:r>
              <a:rPr lang="en-US" dirty="0"/>
              <a:t>for </a:t>
            </a:r>
            <a:r>
              <a:rPr lang="en-US" dirty="0" smtClean="0"/>
              <a:t>training </a:t>
            </a:r>
            <a:r>
              <a:rPr lang="en-US" dirty="0"/>
              <a:t>not </a:t>
            </a:r>
            <a:r>
              <a:rPr lang="en-US" dirty="0" smtClean="0"/>
              <a:t>restricted </a:t>
            </a:r>
            <a:r>
              <a:rPr lang="en-US" dirty="0"/>
              <a:t>only at mandated points in a career </a:t>
            </a:r>
            <a:r>
              <a:rPr lang="en-US" dirty="0" smtClean="0"/>
              <a:t>but provide flexible options.</a:t>
            </a:r>
            <a:endParaRPr lang="en-US" dirty="0"/>
          </a:p>
          <a:p>
            <a:r>
              <a:rPr lang="en-US" dirty="0" smtClean="0"/>
              <a:t>Priority </a:t>
            </a:r>
            <a:r>
              <a:rPr lang="en-US" dirty="0"/>
              <a:t>will be given to </a:t>
            </a:r>
            <a:r>
              <a:rPr lang="en-US" dirty="0" smtClean="0"/>
              <a:t>training front‐line </a:t>
            </a:r>
            <a:r>
              <a:rPr lang="en-US" dirty="0"/>
              <a:t>staff, including training on soft </a:t>
            </a:r>
            <a:r>
              <a:rPr lang="en-US" dirty="0" smtClean="0"/>
              <a:t>skills.</a:t>
            </a:r>
            <a:endParaRPr lang="en-US" dirty="0"/>
          </a:p>
          <a:p>
            <a:r>
              <a:rPr lang="en-US" dirty="0" smtClean="0"/>
              <a:t>Customer Orientation </a:t>
            </a:r>
            <a:r>
              <a:rPr lang="en-US" dirty="0"/>
              <a:t>as well as quality of </a:t>
            </a:r>
            <a:r>
              <a:rPr lang="en-US" dirty="0" smtClean="0"/>
              <a:t>Service Delivery.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</TotalTime>
  <Words>991</Words>
  <Application>Microsoft Office PowerPoint</Application>
  <PresentationFormat>On-screen Show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National Training Policy 2012</vt:lpstr>
      <vt:lpstr>Group Members</vt:lpstr>
      <vt:lpstr>National Training Policy, 2012</vt:lpstr>
      <vt:lpstr>History</vt:lpstr>
      <vt:lpstr>Stakeholders</vt:lpstr>
      <vt:lpstr>Slide 6</vt:lpstr>
      <vt:lpstr>Drawbacks of Old Policy</vt:lpstr>
      <vt:lpstr>Objectives of New Policy</vt:lpstr>
      <vt:lpstr>Training Target</vt:lpstr>
      <vt:lpstr>Role of Ministries/Departments</vt:lpstr>
      <vt:lpstr>Role of Training Institutions</vt:lpstr>
      <vt:lpstr>Funding</vt:lpstr>
      <vt:lpstr>Public Good in this Policy</vt:lpstr>
      <vt:lpstr>Public Good    (contd…)</vt:lpstr>
      <vt:lpstr>Merits of the Policy</vt:lpstr>
      <vt:lpstr>Demerits of the Policy</vt:lpstr>
      <vt:lpstr>Implementation Issues</vt:lpstr>
      <vt:lpstr>International perspective</vt:lpstr>
      <vt:lpstr>Afterthoughts and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Training Policy 2012</dc:title>
  <dc:creator>Acer</dc:creator>
  <cp:lastModifiedBy>Raghav</cp:lastModifiedBy>
  <cp:revision>63</cp:revision>
  <dcterms:created xsi:type="dcterms:W3CDTF">2012-11-16T16:47:17Z</dcterms:created>
  <dcterms:modified xsi:type="dcterms:W3CDTF">2012-11-21T02:38:35Z</dcterms:modified>
</cp:coreProperties>
</file>